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28" r:id="rId3"/>
    <p:sldId id="287" r:id="rId4"/>
    <p:sldId id="330" r:id="rId5"/>
    <p:sldId id="294" r:id="rId6"/>
    <p:sldId id="295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3" r:id="rId19"/>
    <p:sldId id="342" r:id="rId20"/>
    <p:sldId id="329" r:id="rId2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Roboto Slab" panose="020B0604020202020204" charset="0"/>
      <p:regular r:id="rId24"/>
      <p:bold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Forte" panose="03060902040502070203" pitchFamily="66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saleh" initials="as" lastIdx="1" clrIdx="0">
    <p:extLst>
      <p:ext uri="{19B8F6BF-5375-455C-9EA6-DF929625EA0E}">
        <p15:presenceInfo xmlns:p15="http://schemas.microsoft.com/office/powerpoint/2012/main" userId="1d823023b17c84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399FF"/>
    <a:srgbClr val="C7ECF1"/>
    <a:srgbClr val="C2E7F0"/>
    <a:srgbClr val="C5D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9E9AB-7D3A-4DEA-8DD4-31EB79DF1E03}">
  <a:tblStyle styleId="{EC89E9AB-7D3A-4DEA-8DD4-31EB79DF1E0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8" autoAdjust="0"/>
    <p:restoredTop sz="95507" autoAdjust="0"/>
  </p:normalViewPr>
  <p:slideViewPr>
    <p:cSldViewPr>
      <p:cViewPr varScale="1">
        <p:scale>
          <a:sx n="92" d="100"/>
          <a:sy n="92" d="100"/>
        </p:scale>
        <p:origin x="79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40301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 smtClean="0"/>
              <a:t>وظيفة</a:t>
            </a:r>
            <a:r>
              <a:rPr lang="ar-EG" baseline="0" dirty="0" smtClean="0"/>
              <a:t> السوفت وير انى اكتب فيه  أوامر للهاردوير </a:t>
            </a:r>
            <a:r>
              <a:rPr lang="ar-EG" baseline="0" dirty="0" err="1" smtClean="0"/>
              <a:t>بتاعى</a:t>
            </a:r>
            <a:r>
              <a:rPr lang="ar-EG" baseline="0" dirty="0" smtClean="0"/>
              <a:t>   (برنامج  او </a:t>
            </a:r>
            <a:r>
              <a:rPr lang="ar-EG" baseline="0" dirty="0" err="1" smtClean="0"/>
              <a:t>سكتش</a:t>
            </a:r>
            <a:r>
              <a:rPr lang="ar-EG" baseline="0" dirty="0" smtClean="0"/>
              <a:t>) وبعد كده  ارفع الأوامر  </a:t>
            </a:r>
            <a:r>
              <a:rPr lang="ar-EG" baseline="0" dirty="0" err="1" smtClean="0"/>
              <a:t>دى</a:t>
            </a:r>
            <a:r>
              <a:rPr lang="ar-EG" baseline="0" dirty="0" smtClean="0"/>
              <a:t> على ال</a:t>
            </a:r>
            <a:r>
              <a:rPr lang="en-US" baseline="0" dirty="0" smtClean="0"/>
              <a:t>kit </a:t>
            </a:r>
            <a:r>
              <a:rPr lang="ar-EG" baseline="0" dirty="0" err="1" smtClean="0"/>
              <a:t>بتاعتى</a:t>
            </a:r>
            <a:r>
              <a:rPr lang="ar-EG" baseline="0" dirty="0" smtClean="0"/>
              <a:t> </a:t>
            </a:r>
          </a:p>
          <a:p>
            <a:r>
              <a:rPr lang="ar-EG" baseline="0" dirty="0" smtClean="0"/>
              <a:t>وظيفة الهارد وير انه ينفذ الأوامر </a:t>
            </a:r>
            <a:r>
              <a:rPr lang="ar-EG" baseline="0" dirty="0" err="1" smtClean="0"/>
              <a:t>اللى</a:t>
            </a:r>
            <a:r>
              <a:rPr lang="ar-EG" baseline="0" dirty="0" smtClean="0"/>
              <a:t> انا كتبتها في </a:t>
            </a:r>
            <a:r>
              <a:rPr lang="ar-EG" baseline="0" dirty="0" err="1" smtClean="0"/>
              <a:t>السكتش</a:t>
            </a:r>
            <a:r>
              <a:rPr lang="ar-EG" baseline="0" dirty="0" smtClean="0"/>
              <a:t> </a:t>
            </a:r>
            <a:r>
              <a:rPr lang="ar-EG" baseline="0" dirty="0" err="1" smtClean="0"/>
              <a:t>بتاعى</a:t>
            </a:r>
            <a:r>
              <a:rPr lang="ar-EG" baseline="0" dirty="0" smtClean="0"/>
              <a:t>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7935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2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5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7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9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21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22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23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755576" y="1307669"/>
            <a:ext cx="7848872" cy="2800767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endParaRPr lang="en-US" sz="3200" b="1" dirty="0">
              <a:latin typeface="Source Sans Pro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endParaRPr lang="en-US" sz="2800" dirty="0" smtClean="0">
              <a:latin typeface="Source Sans Pro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endParaRPr lang="en-CA" altLang="ar-EG" sz="3200" b="1" dirty="0">
              <a:latin typeface="Source Sans Pro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endParaRPr lang="en-CA" altLang="ar-EG" sz="2800" dirty="0">
              <a:latin typeface="Source Sans Pro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800" dirty="0">
              <a:solidFill>
                <a:srgbClr val="00B0F0"/>
              </a:solidFill>
              <a:latin typeface="Source Sans Pro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800" dirty="0">
              <a:solidFill>
                <a:srgbClr val="00B0F0"/>
              </a:solidFill>
              <a:latin typeface="Source Sans Pro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sets.nexperia.com/documents/data-sheet/BZX79.pdf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331640" y="1360350"/>
            <a:ext cx="6480720" cy="43729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4800" dirty="0" smtClean="0"/>
              <a:t/>
            </a:r>
            <a:br>
              <a:rPr lang="en" sz="4800" dirty="0" smtClean="0"/>
            </a:b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/>
              <a:t/>
            </a:r>
            <a:br>
              <a:rPr lang="en-US" sz="3200" dirty="0"/>
            </a:br>
            <a:r>
              <a:rPr lang="e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dirty="0" smtClean="0"/>
              <a:t/>
            </a:r>
            <a:br>
              <a:rPr lang="en" dirty="0" smtClean="0"/>
            </a:br>
            <a:endParaRPr lang="en" dirty="0"/>
          </a:p>
        </p:txBody>
      </p:sp>
      <p:sp>
        <p:nvSpPr>
          <p:cNvPr id="6" name="TextBox 5"/>
          <p:cNvSpPr txBox="1"/>
          <p:nvPr/>
        </p:nvSpPr>
        <p:spPr>
          <a:xfrm>
            <a:off x="827583" y="206188"/>
            <a:ext cx="748883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 smtClean="0">
                <a:solidFill>
                  <a:srgbClr val="0091EA"/>
                </a:solidFill>
                <a:latin typeface="+mj-lt"/>
                <a:ea typeface="Roboto Slab"/>
                <a:cs typeface="Roboto Slab"/>
                <a:sym typeface="Roboto Slab"/>
              </a:rPr>
              <a:t>Mini-Project </a:t>
            </a:r>
          </a:p>
          <a:p>
            <a:pPr algn="ctr"/>
            <a:r>
              <a:rPr lang="en-US" sz="3600" dirty="0" smtClean="0">
                <a:solidFill>
                  <a:srgbClr val="0091EA"/>
                </a:solidFill>
                <a:latin typeface="+mj-lt"/>
                <a:ea typeface="Roboto Slab"/>
                <a:cs typeface="Roboto Slab"/>
                <a:sym typeface="Roboto Slab"/>
              </a:rPr>
              <a:t>Regulated Power Supply Basics</a:t>
            </a:r>
            <a:endParaRPr lang="en-US" sz="3600" dirty="0">
              <a:solidFill>
                <a:srgbClr val="0091EA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558918"/>
            <a:ext cx="6120679" cy="5099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67687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How to choose a Rectifier  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2132856"/>
            <a:ext cx="8738589" cy="3785652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/>
              <a:t>There are </a:t>
            </a:r>
            <a:r>
              <a:rPr lang="en-US" sz="2400" b="1" dirty="0" smtClean="0">
                <a:solidFill>
                  <a:srgbClr val="FF0000"/>
                </a:solidFill>
              </a:rPr>
              <a:t>two major parameters</a:t>
            </a:r>
            <a:r>
              <a:rPr lang="en-US" sz="2400" dirty="0" smtClean="0"/>
              <a:t> you should consider when choosing a rectifier :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Maximum Current Rating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Maximum peak inverse voltage (PIV):</a:t>
            </a:r>
          </a:p>
          <a:p>
            <a:pPr>
              <a:buClr>
                <a:schemeClr val="accent1">
                  <a:lumMod val="75000"/>
                </a:schemeClr>
              </a:buClr>
              <a:buSzPct val="125000"/>
            </a:pPr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for H.W choose diode with : PIV &gt; 2Vp </a:t>
            </a:r>
          </a:p>
          <a:p>
            <a:pPr>
              <a:buClr>
                <a:schemeClr val="accent1">
                  <a:lumMod val="75000"/>
                </a:schemeClr>
              </a:buClr>
              <a:buSzPct val="125000"/>
            </a:pPr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for F.W </a:t>
            </a:r>
            <a:r>
              <a:rPr lang="en-US" sz="2400" dirty="0">
                <a:solidFill>
                  <a:srgbClr val="FF0000"/>
                </a:solidFill>
              </a:rPr>
              <a:t>choose diode with </a:t>
            </a:r>
            <a:r>
              <a:rPr lang="en-US" sz="2400" dirty="0" smtClean="0">
                <a:solidFill>
                  <a:srgbClr val="FF0000"/>
                </a:solidFill>
              </a:rPr>
              <a:t>: PIV &gt; Vp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You can get these values for a typical diode from what is called diode </a:t>
            </a:r>
            <a:r>
              <a:rPr lang="en-US" sz="2400" b="1" dirty="0" smtClean="0">
                <a:solidFill>
                  <a:srgbClr val="FF0000"/>
                </a:solidFill>
              </a:rPr>
              <a:t>datasheet!!!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if you used </a:t>
            </a:r>
            <a:r>
              <a:rPr lang="en-US" sz="2400" dirty="0" smtClean="0">
                <a:solidFill>
                  <a:srgbClr val="FF0000"/>
                </a:solidFill>
              </a:rPr>
              <a:t>wrong components</a:t>
            </a:r>
            <a:r>
              <a:rPr lang="en-US" sz="2400" dirty="0" smtClean="0">
                <a:solidFill>
                  <a:schemeClr val="tx1"/>
                </a:solidFill>
              </a:rPr>
              <a:t> your circuit will have high chance of </a:t>
            </a:r>
            <a:r>
              <a:rPr lang="en-US" sz="2400" dirty="0" smtClean="0">
                <a:solidFill>
                  <a:srgbClr val="FF0000"/>
                </a:solidFill>
              </a:rPr>
              <a:t>failure!!!!.</a:t>
            </a:r>
          </a:p>
        </p:txBody>
      </p:sp>
    </p:spTree>
    <p:extLst>
      <p:ext uri="{BB962C8B-B14F-4D97-AF65-F5344CB8AC3E}">
        <p14:creationId xmlns:p14="http://schemas.microsoft.com/office/powerpoint/2010/main" val="407092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Filtering Capacitor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4753" y="1196752"/>
            <a:ext cx="8425949" cy="2356661"/>
            <a:chOff x="494753" y="1196752"/>
            <a:chExt cx="8425949" cy="2356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51568"/>
            <a:stretch/>
          </p:blipFill>
          <p:spPr>
            <a:xfrm>
              <a:off x="494753" y="1304334"/>
              <a:ext cx="4149255" cy="22490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3442" y="1196752"/>
              <a:ext cx="4257260" cy="19206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1923" y="3117379"/>
                <a:ext cx="7488834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1" spcCol="720000" rtlCol="0">
                <a:spAutoFit/>
              </a:bodyPr>
              <a:lstStyle/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r>
                  <a:rPr lang="en-US" sz="2400" dirty="0" smtClean="0"/>
                  <a:t>When diodes are on C1 charge to ( Vp - VDon</a:t>
                </a:r>
                <a:r>
                  <a:rPr lang="en-US" sz="2000" dirty="0" smtClean="0"/>
                  <a:t> </a:t>
                </a:r>
                <a:r>
                  <a:rPr lang="en-US" sz="2400" dirty="0" smtClean="0"/>
                  <a:t>) when diodes are off C1 discharge through R</a:t>
                </a:r>
                <a:r>
                  <a:rPr lang="en-US" sz="2000" dirty="0" smtClean="0"/>
                  <a:t>L</a:t>
                </a:r>
                <a:r>
                  <a:rPr lang="en-US" sz="2400" dirty="0" smtClean="0"/>
                  <a:t> as shown above.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Clr>
                    <a:schemeClr val="accent1">
                      <a:lumMod val="75000"/>
                    </a:schemeClr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As you can see the output voltage is smoothed  around </a:t>
                </a:r>
                <a:br>
                  <a:rPr lang="en-US" sz="2400" dirty="0" smtClean="0">
                    <a:solidFill>
                      <a:schemeClr val="tx1"/>
                    </a:solidFill>
                  </a:rPr>
                </a:br>
                <a:r>
                  <a:rPr lang="en-US" sz="2400" dirty="0" smtClean="0"/>
                  <a:t>( </a:t>
                </a:r>
                <a:r>
                  <a:rPr lang="en-US" sz="2400" dirty="0"/>
                  <a:t>Vp - </a:t>
                </a:r>
                <a:r>
                  <a:rPr lang="en-US" sz="2400" dirty="0" smtClean="0"/>
                  <a:t>V</a:t>
                </a:r>
                <a:r>
                  <a:rPr lang="en-US" sz="2000" dirty="0" smtClean="0"/>
                  <a:t>D</a:t>
                </a:r>
                <a:r>
                  <a:rPr lang="en-US" sz="2400" dirty="0" smtClean="0"/>
                  <a:t>on</a:t>
                </a:r>
                <a:r>
                  <a:rPr lang="en-US" sz="2000" dirty="0" smtClean="0"/>
                  <a:t> </a:t>
                </a:r>
                <a:r>
                  <a:rPr lang="en-US" sz="2400" dirty="0"/>
                  <a:t>)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 but there a small amount of variation called ripple voltage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v.</a:t>
                </a:r>
              </a:p>
              <a:p>
                <a:pPr marL="342900" indent="-342900">
                  <a:buClr>
                    <a:schemeClr val="accent1">
                      <a:lumMod val="75000"/>
                    </a:schemeClr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 you can control ripple voltage by choosing  a proper value of the smoothing capacitor.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3" y="3117379"/>
                <a:ext cx="7488834" cy="3416320"/>
              </a:xfrm>
              <a:prstGeom prst="rect">
                <a:avLst/>
              </a:prstGeom>
              <a:blipFill>
                <a:blip r:embed="rId4"/>
                <a:stretch>
                  <a:fillRect l="-1710" t="-3209" r="-570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72925"/>
            <a:ext cx="778404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Calculating Ripple Voltage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4753" y="1196752"/>
            <a:ext cx="8425949" cy="2356661"/>
            <a:chOff x="494753" y="1196752"/>
            <a:chExt cx="8425949" cy="2356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51568"/>
            <a:stretch/>
          </p:blipFill>
          <p:spPr>
            <a:xfrm>
              <a:off x="494753" y="1304334"/>
              <a:ext cx="4149255" cy="22490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3442" y="1196752"/>
              <a:ext cx="4257260" cy="192062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56" y="3287151"/>
            <a:ext cx="4207174" cy="813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160468"/>
            <a:ext cx="3723237" cy="1430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7544" y="4530194"/>
                <a:ext cx="748883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1" spcCol="720000" rtlCol="0">
                <a:spAutoFit/>
              </a:bodyPr>
              <a:lstStyle/>
              <a:p>
                <a:pPr marL="342900" indent="-342900">
                  <a:buClr>
                    <a:schemeClr val="accent1">
                      <a:lumMod val="75000"/>
                    </a:schemeClr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FF0000"/>
                    </a:solidFill>
                  </a:rPr>
                  <a:t>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v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depends on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load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and C so for large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sz="1500" dirty="0" err="1" smtClean="0">
                    <a:solidFill>
                      <a:schemeClr val="tx1"/>
                    </a:solidFill>
                  </a:rPr>
                  <a:t>load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you should choose large C to get small ripple. 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30194"/>
                <a:ext cx="7488834" cy="830997"/>
              </a:xfrm>
              <a:prstGeom prst="rect">
                <a:avLst/>
              </a:prstGeom>
              <a:blipFill>
                <a:blip r:embed="rId6"/>
                <a:stretch>
                  <a:fillRect l="-1710" t="-13235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88640"/>
            <a:ext cx="778404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Voltage Regulation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518" y="1037128"/>
            <a:ext cx="9052482" cy="3631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  <a:latin typeface="TimesTen-Roman"/>
              </a:rPr>
              <a:t>The adaptor circuit studied above generally </a:t>
            </a:r>
            <a:r>
              <a:rPr lang="en-US" sz="2400" dirty="0" smtClean="0">
                <a:solidFill>
                  <a:srgbClr val="FF0000"/>
                </a:solidFill>
                <a:latin typeface="TimesTen-Roman"/>
              </a:rPr>
              <a:t>proves inadequate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. Due to the </a:t>
            </a:r>
            <a:r>
              <a:rPr lang="en-US" sz="2400" dirty="0" smtClean="0">
                <a:solidFill>
                  <a:srgbClr val="FF0000"/>
                </a:solidFill>
                <a:latin typeface="TimesTen-Roman"/>
              </a:rPr>
              <a:t>significant variation </a:t>
            </a:r>
            <a:r>
              <a:rPr lang="en-US" sz="2400" dirty="0">
                <a:solidFill>
                  <a:srgbClr val="FF0000"/>
                </a:solidFill>
                <a:latin typeface="TimesTen-Roman"/>
              </a:rPr>
              <a:t>of the </a:t>
            </a:r>
            <a:r>
              <a:rPr lang="en-US" sz="2400" dirty="0" smtClean="0">
                <a:solidFill>
                  <a:srgbClr val="FF0000"/>
                </a:solidFill>
                <a:latin typeface="TimesTen-Roman"/>
              </a:rPr>
              <a:t>line voltage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, the </a:t>
            </a:r>
            <a:r>
              <a:rPr lang="en-US" sz="2400" dirty="0">
                <a:solidFill>
                  <a:srgbClr val="FF0000"/>
                </a:solidFill>
                <a:latin typeface="TimesTen-Roman"/>
              </a:rPr>
              <a:t>peak amplitude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 produced by </a:t>
            </a:r>
            <a:r>
              <a:rPr lang="en-US" sz="2400" dirty="0" smtClean="0">
                <a:solidFill>
                  <a:srgbClr val="231F20"/>
                </a:solidFill>
                <a:latin typeface="TimesTen-Roman"/>
              </a:rPr>
              <a:t>the transformer 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and hence </a:t>
            </a:r>
            <a:r>
              <a:rPr lang="en-US" sz="2400" dirty="0" smtClean="0">
                <a:solidFill>
                  <a:srgbClr val="231F20"/>
                </a:solidFill>
                <a:latin typeface="TimesTen-Roman"/>
              </a:rPr>
              <a:t>the </a:t>
            </a:r>
            <a:r>
              <a:rPr lang="en-US" sz="2400" dirty="0" smtClean="0">
                <a:solidFill>
                  <a:srgbClr val="FF0000"/>
                </a:solidFill>
                <a:latin typeface="TimesTen-Roman"/>
              </a:rPr>
              <a:t>dc </a:t>
            </a:r>
            <a:r>
              <a:rPr lang="en-US" sz="2400" dirty="0">
                <a:solidFill>
                  <a:srgbClr val="FF0000"/>
                </a:solidFill>
                <a:latin typeface="TimesTen-Roman"/>
              </a:rPr>
              <a:t>output vary </a:t>
            </a:r>
            <a:r>
              <a:rPr lang="en-US" sz="2400" dirty="0" smtClean="0">
                <a:solidFill>
                  <a:srgbClr val="231F20"/>
                </a:solidFill>
                <a:latin typeface="TimesTen-Roman"/>
              </a:rPr>
              <a:t>considerably, possibly exceeding 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the maximum level that can </a:t>
            </a:r>
            <a:r>
              <a:rPr lang="en-US" sz="2400" dirty="0" smtClean="0">
                <a:solidFill>
                  <a:srgbClr val="231F20"/>
                </a:solidFill>
                <a:latin typeface="TimesTen-Roman"/>
              </a:rPr>
              <a:t>be tolerated by the load</a:t>
            </a:r>
            <a:r>
              <a:rPr lang="en-US" sz="2400" dirty="0" smtClean="0"/>
              <a:t>.</a:t>
            </a:r>
          </a:p>
          <a:p>
            <a:r>
              <a:rPr lang="en-US" sz="2400" dirty="0">
                <a:solidFill>
                  <a:srgbClr val="231F20"/>
                </a:solidFill>
                <a:latin typeface="TimesTen-Roman"/>
              </a:rPr>
              <a:t>the finite output impedance of the transformer leads to changes in </a:t>
            </a:r>
            <a:r>
              <a:rPr lang="en-US" sz="2400" dirty="0" err="1">
                <a:solidFill>
                  <a:srgbClr val="231F20"/>
                </a:solidFill>
                <a:latin typeface="TimesTen-Roman"/>
              </a:rPr>
              <a:t>V</a:t>
            </a:r>
            <a:r>
              <a:rPr lang="en-US" sz="2000" dirty="0" err="1">
                <a:solidFill>
                  <a:srgbClr val="231F20"/>
                </a:solidFill>
                <a:latin typeface="TimesTen-Roman"/>
              </a:rPr>
              <a:t>out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 if the current drawn by the load varies</a:t>
            </a:r>
            <a:r>
              <a:rPr lang="en-US" sz="2400" dirty="0" smtClean="0">
                <a:solidFill>
                  <a:srgbClr val="231F20"/>
                </a:solidFill>
                <a:latin typeface="TimesTen-Roman"/>
              </a:rPr>
              <a:t>.</a:t>
            </a:r>
            <a:endParaRPr lang="en-US" dirty="0" smtClean="0"/>
          </a:p>
          <a:p>
            <a:r>
              <a:rPr lang="en-US" sz="2400" dirty="0"/>
              <a:t>For these reasons, </a:t>
            </a:r>
            <a:r>
              <a:rPr lang="en-US" sz="2400" dirty="0" smtClean="0"/>
              <a:t>the circuit studied before is </a:t>
            </a:r>
            <a:r>
              <a:rPr lang="en-US" sz="2400" dirty="0"/>
              <a:t>often followed by a “</a:t>
            </a:r>
            <a:r>
              <a:rPr lang="en-US" sz="2400" b="1" dirty="0">
                <a:solidFill>
                  <a:srgbClr val="FF0000"/>
                </a:solidFill>
              </a:rPr>
              <a:t>voltage regulator</a:t>
            </a:r>
            <a:r>
              <a:rPr lang="en-US" sz="2400" dirty="0"/>
              <a:t>” so as to provide a </a:t>
            </a:r>
            <a:r>
              <a:rPr lang="en-US" sz="2400" dirty="0" smtClean="0"/>
              <a:t>constant output voltage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509120"/>
            <a:ext cx="4900637" cy="22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Zener Diode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92609"/>
            <a:ext cx="7488834" cy="4524315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/>
              <a:t>Zener diode works in revers </a:t>
            </a:r>
            <a:br>
              <a:rPr lang="en-US" sz="2400" dirty="0" smtClean="0"/>
            </a:br>
            <a:r>
              <a:rPr lang="en-US" sz="2400" dirty="0" smtClean="0"/>
              <a:t>region.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/>
              <a:t>When input voltage increases above </a:t>
            </a:r>
            <a:r>
              <a:rPr lang="en-US" sz="2400" dirty="0" err="1" smtClean="0"/>
              <a:t>Vz</a:t>
            </a:r>
            <a:r>
              <a:rPr lang="en-US" sz="2400" dirty="0" smtClean="0"/>
              <a:t> it starts to conduct and can be replace with battery of </a:t>
            </a:r>
            <a:r>
              <a:rPr lang="en-US" sz="2400" dirty="0" err="1" smtClean="0"/>
              <a:t>Vz</a:t>
            </a:r>
            <a:r>
              <a:rPr lang="en-US" sz="2400" dirty="0" smtClean="0"/>
              <a:t>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</a:rPr>
              <a:t>Zener diode is Characterized by its maximum Power dissipation </a:t>
            </a:r>
            <a:r>
              <a:rPr lang="en-US" sz="2400" dirty="0" err="1" smtClean="0">
                <a:solidFill>
                  <a:srgbClr val="FF0000"/>
                </a:solidFill>
              </a:rPr>
              <a:t>Pmax</a:t>
            </a:r>
            <a:r>
              <a:rPr lang="en-US" sz="2400" dirty="0" smtClean="0">
                <a:solidFill>
                  <a:schemeClr val="tx1"/>
                </a:solidFill>
              </a:rPr>
              <a:t> and its </a:t>
            </a:r>
            <a:r>
              <a:rPr lang="en-US" sz="2400" dirty="0" err="1" smtClean="0">
                <a:solidFill>
                  <a:schemeClr val="tx1"/>
                </a:solidFill>
              </a:rPr>
              <a:t>zener</a:t>
            </a:r>
            <a:r>
              <a:rPr lang="en-US" sz="2400" dirty="0" smtClean="0">
                <a:solidFill>
                  <a:schemeClr val="tx1"/>
                </a:solidFill>
              </a:rPr>
              <a:t> voltage </a:t>
            </a:r>
            <a:r>
              <a:rPr lang="en-US" sz="2400" dirty="0" err="1" smtClean="0">
                <a:solidFill>
                  <a:srgbClr val="FF0000"/>
                </a:solidFill>
              </a:rPr>
              <a:t>Vz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</a:rPr>
              <a:t>The maximum current a </a:t>
            </a:r>
            <a:r>
              <a:rPr lang="en-US" sz="2400" dirty="0" err="1" smtClean="0">
                <a:solidFill>
                  <a:schemeClr val="tx1"/>
                </a:solidFill>
              </a:rPr>
              <a:t>zener</a:t>
            </a:r>
            <a:r>
              <a:rPr lang="en-US" sz="2400" dirty="0" smtClean="0">
                <a:solidFill>
                  <a:schemeClr val="tx1"/>
                </a:solidFill>
              </a:rPr>
              <a:t> can tolerate Imax: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rgbClr val="FF0000"/>
                </a:solidFill>
              </a:rPr>
              <a:t>Izmax</a:t>
            </a:r>
            <a:r>
              <a:rPr lang="en-US" sz="2400" dirty="0" smtClean="0">
                <a:solidFill>
                  <a:srgbClr val="FF0000"/>
                </a:solidFill>
              </a:rPr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Pmax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  <a:r>
              <a:rPr lang="en-US" sz="2400" dirty="0" err="1" smtClean="0">
                <a:solidFill>
                  <a:srgbClr val="FF0000"/>
                </a:solidFill>
              </a:rPr>
              <a:t>Vz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</a:rPr>
              <a:t>To increase the maximum current you can use more than one </a:t>
            </a:r>
            <a:r>
              <a:rPr lang="en-US" sz="2400" dirty="0" err="1" smtClean="0">
                <a:solidFill>
                  <a:srgbClr val="FF0000"/>
                </a:solidFill>
              </a:rPr>
              <a:t>zener</a:t>
            </a:r>
            <a:r>
              <a:rPr lang="en-US" sz="2400" dirty="0" smtClean="0">
                <a:solidFill>
                  <a:srgbClr val="FF0000"/>
                </a:solidFill>
              </a:rPr>
              <a:t> in parallel.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</a:rPr>
              <a:t>The resistor R1 is used to control the value of maximum current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15"/>
          <a:stretch/>
        </p:blipFill>
        <p:spPr>
          <a:xfrm>
            <a:off x="5123309" y="0"/>
            <a:ext cx="4020691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Zener Diode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39552" y="1575798"/>
                <a:ext cx="7488834" cy="507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1" spcCol="720000" rtlCol="0">
                <a:spAutoFit/>
              </a:bodyPr>
              <a:lstStyle/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2600" b="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𝑍𝑚𝑎𝑥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sz="2600" b="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𝑂𝐹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𝑍𝑒𝑛𝑒𝑟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𝑑𝑖𝑜𝑑𝑒𝑠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+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1</a:t>
                </a:r>
                <a:endParaRPr lang="en-US" sz="2600" b="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1500" dirty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sub>
                    </m:sSub>
                  </m:oMath>
                </a14:m>
                <a:endParaRPr lang="en-US" sz="260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1500" dirty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150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𝐶𝑓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150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𝑝𝑒𝑎𝑘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,  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𝑆𝑒𝑐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𝑅𝑚𝑠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,  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𝑆𝑒𝑐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,  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𝑆𝑒𝑐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5798"/>
                <a:ext cx="7488834" cy="5071260"/>
              </a:xfrm>
              <a:prstGeom prst="rect">
                <a:avLst/>
              </a:prstGeom>
              <a:blipFill>
                <a:blip r:embed="rId2"/>
                <a:stretch>
                  <a:fillRect l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995936" y="207105"/>
            <a:ext cx="5148064" cy="2069767"/>
            <a:chOff x="3651379" y="207105"/>
            <a:chExt cx="5492621" cy="21812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750" y="207105"/>
              <a:ext cx="4667250" cy="2181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651379" y="525615"/>
                  <a:ext cx="1332654" cy="5100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379" y="525615"/>
                  <a:ext cx="1332654" cy="5100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49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Design Example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1520" y="1035483"/>
                <a:ext cx="8496944" cy="55251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1" spcCol="720000" rtlCol="0">
                <a:spAutoFit/>
              </a:bodyPr>
              <a:lstStyle/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r>
                  <a:rPr lang="en-US" sz="2400" dirty="0" smtClean="0">
                    <a:solidFill>
                      <a:srgbClr val="FF0000"/>
                    </a:solidFill>
                  </a:rPr>
                  <a:t>Design a regulated Power Supply with the </a:t>
                </a:r>
                <a:br>
                  <a:rPr lang="en-US" sz="2400" dirty="0" smtClean="0">
                    <a:solidFill>
                      <a:srgbClr val="FF0000"/>
                    </a:solidFill>
                  </a:rPr>
                </a:br>
                <a:r>
                  <a:rPr lang="en-US" sz="2400" dirty="0" smtClean="0">
                    <a:solidFill>
                      <a:srgbClr val="FF0000"/>
                    </a:solidFill>
                  </a:rPr>
                  <a:t>following specs:</a:t>
                </a: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𝑣𝑜𝑙𝑡</m:t>
                    </m:r>
                  </m:oMath>
                </a14:m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>
                  <a:buClr>
                    <a:schemeClr val="accent1">
                      <a:lumMod val="75000"/>
                    </a:schemeClr>
                  </a:buClr>
                  <a:buSzPct val="125000"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SOL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Let R1 = 15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(10 watt)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= 5 v we can use </a:t>
                </a:r>
                <a:r>
                  <a:rPr lang="en-US" sz="2000" dirty="0">
                    <a:solidFill>
                      <a:schemeClr val="tx1"/>
                    </a:solidFill>
                  </a:rPr>
                  <a:t>BZX79-C5V1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zener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diode </a:t>
                </a:r>
                <a:br>
                  <a:rPr lang="en-US" sz="2000" dirty="0" smtClean="0">
                    <a:solidFill>
                      <a:schemeClr val="tx1"/>
                    </a:solidFill>
                  </a:rPr>
                </a:br>
                <a:r>
                  <a:rPr lang="en-US" sz="200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= 5.1 v) </a:t>
                </a:r>
                <a:r>
                  <a:rPr lang="en-US" sz="2000" dirty="0">
                    <a:solidFill>
                      <a:schemeClr val="tx1"/>
                    </a:solidFill>
                  </a:rPr>
                  <a:t>from </a:t>
                </a:r>
                <a:r>
                  <a:rPr lang="en-US" sz="2000" dirty="0">
                    <a:solidFill>
                      <a:schemeClr val="tx1"/>
                    </a:solidFill>
                    <a:hlinkClick r:id="rId2"/>
                  </a:rPr>
                  <a:t>datasheet</a:t>
                </a:r>
                <a:r>
                  <a:rPr lang="en-US" sz="2000" dirty="0">
                    <a:solidFill>
                      <a:schemeClr val="tx1"/>
                    </a:solidFill>
                  </a:rPr>
                  <a:t> we can find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𝑣𝑜𝑙𝑡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</a:rPr>
                  <a:t> &amp;&amp;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𝑤𝑎𝑡𝑡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𝑍𝑚𝑎𝑥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098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 </a:t>
                </a:r>
                <a:endParaRPr lang="en-US" sz="2000" b="0" dirty="0" smtClean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volts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𝑂𝐹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𝑍𝑒𝑛𝑒𝑟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𝑑𝑖𝑜𝑑𝑒𝑠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𝑍𝑚𝑎𝑥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98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𝐶𝑓</m:t>
                          </m:r>
                        </m:den>
                      </m:f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&amp;&amp;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𝑣𝑜𝑙𝑡𝑠</m:t>
                      </m:r>
                    </m:oMath>
                  </m:oMathPara>
                </a14:m>
                <a:endParaRPr lang="en-US" sz="20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,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𝑆𝑒𝑐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2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𝑅𝑚𝑠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,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𝑆𝑒𝑐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,  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transformer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ratio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</a:rPr>
                        <m:t>30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35483"/>
                <a:ext cx="8496944" cy="5525102"/>
              </a:xfrm>
              <a:prstGeom prst="rect">
                <a:avLst/>
              </a:prstGeom>
              <a:blipFill>
                <a:blip r:embed="rId3"/>
                <a:stretch>
                  <a:fillRect l="-1435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12" r="99796">
                        <a14:foregroundMark x1="3673" y1="22271" x2="3673" y2="22271"/>
                        <a14:foregroundMark x1="6531" y1="27511" x2="6531" y2="27511"/>
                        <a14:foregroundMark x1="8163" y1="27511" x2="8163" y2="27511"/>
                        <a14:foregroundMark x1="9592" y1="27511" x2="9592" y2="27511"/>
                        <a14:foregroundMark x1="86735" y1="24454" x2="86735" y2="24454"/>
                        <a14:foregroundMark x1="90204" y1="29694" x2="90204" y2="29694"/>
                        <a14:foregroundMark x1="92857" y1="28384" x2="92857" y2="28384"/>
                        <a14:foregroundMark x1="95714" y1="27948" x2="95714" y2="27948"/>
                        <a14:foregroundMark x1="6735" y1="24454" x2="6735" y2="24454"/>
                        <a14:foregroundMark x1="22449" y1="7860" x2="22449" y2="7860"/>
                        <a14:foregroundMark x1="41429" y1="86026" x2="41429" y2="86026"/>
                        <a14:foregroundMark x1="42449" y1="89083" x2="42449" y2="89083"/>
                        <a14:foregroundMark x1="53673" y1="83843" x2="53673" y2="83843"/>
                        <a14:foregroundMark x1="53673" y1="90830" x2="53673" y2="90830"/>
                        <a14:foregroundMark x1="73878" y1="89520" x2="73878" y2="89520"/>
                        <a14:foregroundMark x1="74082" y1="83843" x2="74082" y2="838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4822" y="0"/>
            <a:ext cx="4019178" cy="18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8640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How to get -</a:t>
            </a:r>
            <a:r>
              <a:rPr lang="en-US" sz="4800" dirty="0" err="1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ve</a:t>
            </a:r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 supply voltage?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916832"/>
            <a:ext cx="8496944" cy="830997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</a:rPr>
              <a:t>To get </a:t>
            </a:r>
            <a:r>
              <a:rPr lang="en-US" sz="2400" dirty="0" smtClean="0">
                <a:solidFill>
                  <a:srgbClr val="FF0000"/>
                </a:solidFill>
              </a:rPr>
              <a:t>–</a:t>
            </a:r>
            <a:r>
              <a:rPr lang="en-US" sz="2400" dirty="0" err="1" smtClean="0">
                <a:solidFill>
                  <a:srgbClr val="FF0000"/>
                </a:solidFill>
              </a:rPr>
              <a:t>ve</a:t>
            </a:r>
            <a:r>
              <a:rPr lang="en-US" sz="2400" dirty="0" smtClean="0">
                <a:solidFill>
                  <a:schemeClr val="tx1"/>
                </a:solidFill>
              </a:rPr>
              <a:t> supply voltage </a:t>
            </a:r>
            <a:r>
              <a:rPr lang="en-US" sz="2400" dirty="0" smtClean="0">
                <a:solidFill>
                  <a:srgbClr val="FF0000"/>
                </a:solidFill>
              </a:rPr>
              <a:t>just swap </a:t>
            </a:r>
            <a:r>
              <a:rPr lang="en-US" sz="2400" dirty="0" smtClean="0">
                <a:solidFill>
                  <a:schemeClr val="tx1"/>
                </a:solidFill>
              </a:rPr>
              <a:t>the GND with </a:t>
            </a:r>
            <a:r>
              <a:rPr lang="en-US" sz="2400" dirty="0" err="1" smtClean="0">
                <a:solidFill>
                  <a:schemeClr val="tx1"/>
                </a:solidFill>
              </a:rPr>
              <a:t>Vout</a:t>
            </a:r>
            <a:r>
              <a:rPr lang="en-US" sz="2400" dirty="0" smtClean="0">
                <a:solidFill>
                  <a:schemeClr val="tx1"/>
                </a:solidFill>
              </a:rPr>
              <a:t> reference points </a:t>
            </a:r>
          </a:p>
        </p:txBody>
      </p:sp>
    </p:spTree>
    <p:extLst>
      <p:ext uri="{BB962C8B-B14F-4D97-AF65-F5344CB8AC3E}">
        <p14:creationId xmlns:p14="http://schemas.microsoft.com/office/powerpoint/2010/main" val="37089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What Next????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409" y="972474"/>
            <a:ext cx="8496944" cy="830997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</a:rPr>
              <a:t>Here </a:t>
            </a:r>
            <a:r>
              <a:rPr lang="en-US" sz="2400" dirty="0">
                <a:solidFill>
                  <a:srgbClr val="FF0000"/>
                </a:solidFill>
              </a:rPr>
              <a:t>is </a:t>
            </a:r>
            <a:r>
              <a:rPr lang="en-US" sz="2400" dirty="0" smtClean="0">
                <a:solidFill>
                  <a:srgbClr val="FF0000"/>
                </a:solidFill>
              </a:rPr>
              <a:t>a Tutorial  </a:t>
            </a:r>
            <a:r>
              <a:rPr lang="en-US" sz="2400" dirty="0">
                <a:solidFill>
                  <a:srgbClr val="FF0000"/>
                </a:solidFill>
              </a:rPr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zener</a:t>
            </a:r>
            <a:r>
              <a:rPr lang="en-US" sz="2400" dirty="0">
                <a:solidFill>
                  <a:srgbClr val="FF0000"/>
                </a:solidFill>
              </a:rPr>
              <a:t> to series-pass linear regulator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450981"/>
            <a:ext cx="8493832" cy="52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1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6991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References :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2852936"/>
            <a:ext cx="8892480" cy="1938992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i="1" dirty="0"/>
              <a:t>Art of Electronics </a:t>
            </a:r>
            <a:r>
              <a:rPr lang="en-US" sz="2000" i="1" dirty="0" smtClean="0"/>
              <a:t>3</a:t>
            </a:r>
            <a:r>
              <a:rPr lang="en-US" sz="2000" i="1" baseline="30000" dirty="0" smtClean="0"/>
              <a:t>rd</a:t>
            </a:r>
            <a:r>
              <a:rPr lang="en-US" sz="2000" i="1" dirty="0" smtClean="0"/>
              <a:t> Edition  </a:t>
            </a:r>
            <a:r>
              <a:rPr lang="en-US" sz="2000" i="1" dirty="0"/>
              <a:t>by </a:t>
            </a:r>
            <a:r>
              <a:rPr lang="en-US" sz="2000" i="1" dirty="0" smtClean="0"/>
              <a:t>Paul Horowitz, Winfield Hill</a:t>
            </a:r>
          </a:p>
          <a:p>
            <a:pPr algn="ctr">
              <a:buClr>
                <a:schemeClr val="accent1">
                  <a:lumMod val="75000"/>
                </a:schemeClr>
              </a:buClr>
              <a:buSzPct val="125000"/>
            </a:pPr>
            <a:r>
              <a:rPr lang="en-US" sz="2000" i="1" dirty="0"/>
              <a:t>	</a:t>
            </a:r>
            <a:r>
              <a:rPr lang="en-US" sz="2000" i="1" dirty="0" smtClean="0"/>
              <a:t>( chapter 1 section 1.6  ) &amp;&amp; ( chapter 9)</a:t>
            </a:r>
          </a:p>
          <a:p>
            <a:pPr algn="ctr">
              <a:buClr>
                <a:schemeClr val="accent1">
                  <a:lumMod val="75000"/>
                </a:schemeClr>
              </a:buClr>
              <a:buSzPct val="125000"/>
            </a:pPr>
            <a:endParaRPr lang="en-US" sz="2000" i="1" dirty="0" smtClean="0"/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i="1" dirty="0" smtClean="0"/>
              <a:t>Fundamentals of microelectronics 2</a:t>
            </a:r>
            <a:r>
              <a:rPr lang="en-US" sz="2000" i="1" baseline="30000" dirty="0" smtClean="0"/>
              <a:t>nd</a:t>
            </a:r>
            <a:r>
              <a:rPr lang="en-US" sz="2000" i="1" dirty="0" smtClean="0"/>
              <a:t> Edition</a:t>
            </a:r>
            <a:r>
              <a:rPr lang="en-US" sz="2000" dirty="0"/>
              <a:t> </a:t>
            </a:r>
            <a:r>
              <a:rPr lang="en-US" sz="2000" dirty="0" smtClean="0"/>
              <a:t>by Behzad </a:t>
            </a:r>
            <a:r>
              <a:rPr lang="en-US" sz="2000" dirty="0" err="1" smtClean="0"/>
              <a:t>Razavi</a:t>
            </a:r>
            <a:endParaRPr lang="en-US" sz="2000" dirty="0" smtClean="0"/>
          </a:p>
          <a:p>
            <a:pPr lvl="1" algn="ctr">
              <a:buClr>
                <a:schemeClr val="accent1">
                  <a:lumMod val="75000"/>
                </a:schemeClr>
              </a:buClr>
              <a:buSzPct val="125000"/>
            </a:pPr>
            <a:r>
              <a:rPr lang="en-US" dirty="0"/>
              <a:t>	</a:t>
            </a:r>
            <a:r>
              <a:rPr lang="en-US" sz="2000" dirty="0" smtClean="0"/>
              <a:t>(chapter 3 sections 3.5.1-3.5.2)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96752"/>
            <a:ext cx="8178800" cy="55088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 alt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08513"/>
              </p:ext>
            </p:extLst>
          </p:nvPr>
        </p:nvGraphicFramePr>
        <p:xfrm>
          <a:off x="1460500" y="1700808"/>
          <a:ext cx="6096000" cy="2232852"/>
        </p:xfrm>
        <a:graphic>
          <a:graphicData uri="http://schemas.openxmlformats.org/drawingml/2006/table">
            <a:tbl>
              <a:tblPr firstRow="1" lastRow="1" bandRow="1">
                <a:tableStyleId>{69CF1AB2-1976-4502-BF36-3FF5EA218861}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lab </a:t>
                      </a:r>
                      <a:r>
                        <a:rPr lang="en-CA" sz="2000" dirty="0">
                          <a:latin typeface="Arial" pitchFamily="34" charset="0"/>
                          <a:cs typeface="Arial" pitchFamily="34" charset="0"/>
                        </a:rPr>
                        <a:t>work</a:t>
                      </a:r>
                    </a:p>
                  </a:txBody>
                  <a:tcPr marT="45732" marB="45732" anchor="ctr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Grade distribution</a:t>
                      </a:r>
                      <a:endParaRPr lang="en-CA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anchor="ctr"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76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Team Work</a:t>
                      </a:r>
                      <a:endParaRPr lang="en-CA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anchor="ctr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3pt </a:t>
                      </a:r>
                      <a:endParaRPr lang="en-C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C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 anchor="ctr"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Attendance </a:t>
                      </a:r>
                      <a:endParaRPr lang="en-CA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anchor="ctr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2pt</a:t>
                      </a:r>
                    </a:p>
                  </a:txBody>
                  <a:tcPr marT="45732" marB="45732" anchor="ctr"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Final</a:t>
                      </a:r>
                      <a:r>
                        <a:rPr lang="en-CA" sz="2000" baseline="0" dirty="0" smtClean="0">
                          <a:latin typeface="Arial" pitchFamily="34" charset="0"/>
                          <a:cs typeface="Arial" pitchFamily="34" charset="0"/>
                        </a:rPr>
                        <a:t> Results</a:t>
                      </a:r>
                      <a:endParaRPr lang="en-CA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anchor="ctr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5pt</a:t>
                      </a:r>
                      <a:endParaRPr lang="en-C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 anchor="ctr"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Arial" pitchFamily="34" charset="0"/>
                          <a:cs typeface="Arial" pitchFamily="34" charset="0"/>
                        </a:rPr>
                        <a:t>Total Points</a:t>
                      </a:r>
                      <a:endParaRPr lang="en-CA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anchor="ctr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kern="120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</a:t>
                      </a:r>
                      <a:endParaRPr lang="en-CA" sz="20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45732" marB="45732" anchor="ctr"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Grading:</a:t>
            </a:r>
          </a:p>
        </p:txBody>
      </p:sp>
    </p:spTree>
    <p:extLst>
      <p:ext uri="{BB962C8B-B14F-4D97-AF65-F5344CB8AC3E}">
        <p14:creationId xmlns:p14="http://schemas.microsoft.com/office/powerpoint/2010/main" val="24488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147" y="2492896"/>
            <a:ext cx="901126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</a:rPr>
              <a:t>THANKS</a:t>
            </a:r>
            <a:endParaRPr lang="ar-EG" sz="80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873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Outline</a:t>
            </a:r>
            <a:endParaRPr lang="ar-EG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307669"/>
            <a:ext cx="7848872" cy="397031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accent1"/>
                </a:solidFill>
                <a:latin typeface="Forte" panose="03060902040502070203" pitchFamily="66" charset="0"/>
              </a:rPr>
              <a:t>PS BLOCK Diagram</a:t>
            </a:r>
            <a:endParaRPr lang="en-US" sz="3200" dirty="0">
              <a:solidFill>
                <a:schemeClr val="accent1"/>
              </a:solidFill>
              <a:latin typeface="Forte" panose="03060902040502070203" pitchFamily="66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US" sz="2800" dirty="0" smtClean="0">
                <a:latin typeface="Source Sans Pro" charset="0"/>
              </a:rPr>
              <a:t>Fuse Switch</a:t>
            </a: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US" sz="2800" dirty="0" smtClean="0">
                <a:latin typeface="Source Sans Pro" charset="0"/>
              </a:rPr>
              <a:t>Stepdown Transformer </a:t>
            </a:r>
            <a:endParaRPr lang="en-US" sz="2800" dirty="0">
              <a:latin typeface="Source Sans Pro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US" sz="2800" dirty="0" smtClean="0">
                <a:latin typeface="Source Sans Pro" charset="0"/>
              </a:rPr>
              <a:t>Rectifier</a:t>
            </a:r>
            <a:endParaRPr lang="en-US" sz="2800" dirty="0">
              <a:latin typeface="Source Sans Pro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US" sz="2800" dirty="0" smtClean="0">
                <a:latin typeface="Source Sans Pro" charset="0"/>
              </a:rPr>
              <a:t>Storage Capacitor</a:t>
            </a:r>
            <a:endParaRPr lang="en-US" sz="2800" dirty="0">
              <a:latin typeface="Source Sans Pro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US" sz="2800" dirty="0">
                <a:latin typeface="Source Sans Pro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Source Sans Pro" charset="0"/>
              </a:rPr>
              <a:t>Linear Regulator</a:t>
            </a:r>
            <a:endParaRPr lang="en-US" sz="2800" dirty="0">
              <a:solidFill>
                <a:srgbClr val="FF0000"/>
              </a:solidFill>
              <a:latin typeface="Source Sans Pro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r>
              <a:rPr lang="en-CA" altLang="ar-EG" sz="3200" dirty="0" smtClean="0">
                <a:solidFill>
                  <a:schemeClr val="accent1"/>
                </a:solidFill>
                <a:latin typeface="Forte" panose="03060902040502070203" pitchFamily="66" charset="0"/>
              </a:rPr>
              <a:t>Design Example</a:t>
            </a:r>
            <a:endParaRPr lang="en-CA" altLang="ar-EG" sz="3200" dirty="0">
              <a:solidFill>
                <a:schemeClr val="accent1"/>
              </a:solidFill>
              <a:latin typeface="Forte" panose="03060902040502070203" pitchFamily="66" charset="0"/>
            </a:endParaRP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CA" altLang="ar-EG" sz="2400" dirty="0" smtClean="0">
                <a:solidFill>
                  <a:srgbClr val="FF0000"/>
                </a:solidFill>
                <a:latin typeface="Source Sans Pro" charset="0"/>
              </a:rPr>
              <a:t>Staring with PS Specs.</a:t>
            </a:r>
          </a:p>
          <a:p>
            <a:pPr marL="631825" indent="-285750">
              <a:buClr>
                <a:schemeClr val="accent1"/>
              </a:buClr>
              <a:buFont typeface="Arial" pitchFamily="34" charset="0"/>
              <a:buChar char="─"/>
            </a:pPr>
            <a:r>
              <a:rPr lang="en-CA" altLang="ar-EG" sz="2400" dirty="0" smtClean="0">
                <a:solidFill>
                  <a:srgbClr val="FF0000"/>
                </a:solidFill>
                <a:latin typeface="Source Sans Pro" charset="0"/>
              </a:rPr>
              <a:t>Selecting  Right Components to Meet These Specs.</a:t>
            </a:r>
          </a:p>
        </p:txBody>
      </p:sp>
    </p:spTree>
    <p:extLst>
      <p:ext uri="{BB962C8B-B14F-4D97-AF65-F5344CB8AC3E}">
        <p14:creationId xmlns:p14="http://schemas.microsoft.com/office/powerpoint/2010/main" val="23767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/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Introduction</a:t>
            </a:r>
            <a:endParaRPr lang="ar-EG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045" y="2636912"/>
            <a:ext cx="8352928" cy="2308324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r>
              <a:rPr lang="en-US" sz="2400" dirty="0"/>
              <a:t>Nearly all electronic circuits, </a:t>
            </a:r>
            <a:r>
              <a:rPr lang="en-US" sz="2400" dirty="0" smtClean="0"/>
              <a:t>such as PCs, Laptops and Phones, </a:t>
            </a:r>
            <a:r>
              <a:rPr lang="en-US" sz="2400" dirty="0"/>
              <a:t>require one or more sources of stable dc </a:t>
            </a:r>
            <a:r>
              <a:rPr lang="en-US" sz="2400" dirty="0" smtClean="0"/>
              <a:t>voltage.</a:t>
            </a:r>
            <a:endParaRPr lang="en-CA" sz="2400" dirty="0">
              <a:solidFill>
                <a:srgbClr val="FF0000"/>
              </a:solidFill>
              <a:latin typeface="Source Sans Pro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/>
                </a:solidFill>
                <a:latin typeface="Source Sans Pro" charset="0"/>
              </a:rPr>
              <a:t>When we design PS we are interested in three major elements Power </a:t>
            </a:r>
            <a:r>
              <a:rPr lang="en-CA" sz="2400" b="1" dirty="0" smtClean="0">
                <a:solidFill>
                  <a:srgbClr val="FF0000"/>
                </a:solidFill>
                <a:latin typeface="Source Sans Pro" charset="0"/>
              </a:rPr>
              <a:t>efficiency</a:t>
            </a:r>
            <a:r>
              <a:rPr lang="en-CA" sz="2400" dirty="0" smtClean="0">
                <a:solidFill>
                  <a:schemeClr val="tx1"/>
                </a:solidFill>
                <a:latin typeface="Source Sans Pro" charset="0"/>
              </a:rPr>
              <a:t> , </a:t>
            </a:r>
            <a:r>
              <a:rPr lang="en-CA" sz="2400" b="1" dirty="0" smtClean="0">
                <a:solidFill>
                  <a:srgbClr val="FF0000"/>
                </a:solidFill>
                <a:latin typeface="Source Sans Pro" charset="0"/>
              </a:rPr>
              <a:t>Cost</a:t>
            </a:r>
            <a:r>
              <a:rPr lang="en-CA" sz="2400" dirty="0" smtClean="0">
                <a:solidFill>
                  <a:schemeClr val="tx1"/>
                </a:solidFill>
                <a:latin typeface="Source Sans Pro" charset="0"/>
              </a:rPr>
              <a:t>, and </a:t>
            </a:r>
            <a:r>
              <a:rPr lang="en-CA" sz="2400" b="1" dirty="0" smtClean="0">
                <a:solidFill>
                  <a:srgbClr val="FF0000"/>
                </a:solidFill>
                <a:latin typeface="Source Sans Pro" charset="0"/>
              </a:rPr>
              <a:t>Reliability.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tx1"/>
                </a:solidFill>
                <a:latin typeface="Source Sans Pro" charset="0"/>
              </a:rPr>
              <a:t>There are many types of PS will well study only a simple regulated power supply.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17678"/>
            <a:ext cx="6919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5000"/>
            </a:pPr>
            <a:r>
              <a:rPr lang="en-US" sz="4800" dirty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</a:rPr>
              <a:t>PS BLOCK </a:t>
            </a:r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</a:rPr>
              <a:t>Diagram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84784"/>
            <a:ext cx="8963025" cy="1809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1560" y="40770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8975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Source Sans Pro" charset="0"/>
              </a:rPr>
              <a:t>Fuse Switch</a:t>
            </a:r>
          </a:p>
          <a:p>
            <a:pPr marL="688975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Source Sans Pro" charset="0"/>
              </a:rPr>
              <a:t>Stepdown Transformer </a:t>
            </a:r>
          </a:p>
          <a:p>
            <a:pPr marL="688975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Source Sans Pro" charset="0"/>
              </a:rPr>
              <a:t>Rectifier</a:t>
            </a:r>
          </a:p>
          <a:p>
            <a:pPr marL="688975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Source Sans Pro" charset="0"/>
              </a:rPr>
              <a:t>Storage Capacitor</a:t>
            </a:r>
          </a:p>
          <a:p>
            <a:pPr marL="688975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Source Sans Pr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Source Sans Pro" charset="0"/>
              </a:rPr>
              <a:t>Linear Regulator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5284" y="1943100"/>
            <a:ext cx="951696" cy="753259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59832" y="1943100"/>
            <a:ext cx="765408" cy="753259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3332" y="1958340"/>
            <a:ext cx="765408" cy="753259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72552" y="1958340"/>
            <a:ext cx="765408" cy="753259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21292" y="1981200"/>
            <a:ext cx="1047348" cy="1028700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Fuse Switch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3573016"/>
            <a:ext cx="7863947" cy="2985433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800" dirty="0"/>
              <a:t>A fuse “blows out” by melting a metallic link, for steady currents larger than its rating</a:t>
            </a:r>
            <a:r>
              <a:rPr lang="en-US" sz="2800" dirty="0" smtClean="0"/>
              <a:t>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800" dirty="0"/>
              <a:t>It is used to protect the circuit when C.S Failures occurs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>
              <a:latin typeface="Source Sans Pro" charset="0"/>
            </a:endParaRPr>
          </a:p>
        </p:txBody>
      </p:sp>
      <p:pic>
        <p:nvPicPr>
          <p:cNvPr id="1026" name="Picture 2" descr="Image result for fuses pictures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0585"/>
            <a:ext cx="2784308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Transformer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528" y="2204864"/>
                <a:ext cx="7863947" cy="3810980"/>
              </a:xfrm>
              <a:prstGeom prst="rect">
                <a:avLst/>
              </a:prstGeom>
              <a:noFill/>
            </p:spPr>
            <p:txBody>
              <a:bodyPr wrap="square" numCol="1" spcCol="720000" rtlCol="0">
                <a:spAutoFit/>
              </a:bodyPr>
              <a:lstStyle/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r>
                  <a:rPr lang="en-US" sz="2800" dirty="0" smtClean="0"/>
                  <a:t>Used to step down the voltage </a:t>
                </a:r>
                <a:br>
                  <a:rPr lang="en-US" sz="2800" dirty="0" smtClean="0"/>
                </a:br>
                <a:r>
                  <a:rPr lang="en-US" sz="2800" dirty="0" smtClean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sz="2800" b="1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3200" b="1" dirty="0" smtClean="0"/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endParaRPr lang="en-US" sz="2800" dirty="0"/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r>
                  <a:rPr lang="en-US" sz="2800" dirty="0" smtClean="0"/>
                  <a:t>Also it is used for </a:t>
                </a:r>
                <a:r>
                  <a:rPr lang="en-US" sz="3000" b="1" dirty="0" smtClean="0">
                    <a:solidFill>
                      <a:srgbClr val="FF3300"/>
                    </a:solidFill>
                  </a:rPr>
                  <a:t>isolation</a:t>
                </a:r>
                <a:r>
                  <a:rPr lang="en-US" sz="2800" dirty="0" smtClean="0"/>
                  <a:t> between High voltage AC side and low voltage DC side  </a:t>
                </a:r>
              </a:p>
              <a:p>
                <a:pPr marL="457200" indent="-457200">
                  <a:buClr>
                    <a:schemeClr val="accent1">
                      <a:lumMod val="75000"/>
                    </a:schemeClr>
                  </a:buClr>
                  <a:buSzPct val="125000"/>
                  <a:buFont typeface="Wingdings" panose="05000000000000000000" pitchFamily="2" charset="2"/>
                  <a:buChar char="q"/>
                </a:pPr>
                <a:r>
                  <a:rPr lang="en-US" sz="2800" dirty="0" smtClean="0">
                    <a:latin typeface="Source Sans Pro" charset="0"/>
                  </a:rPr>
                  <a:t>You should calculate the secondary voltage and current through the transformer  to buy the proper one</a:t>
                </a:r>
                <a:endParaRPr lang="en-US" sz="4800" dirty="0">
                  <a:latin typeface="Source Sans Pro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204864"/>
                <a:ext cx="7863947" cy="3810980"/>
              </a:xfrm>
              <a:prstGeom prst="rect">
                <a:avLst/>
              </a:prstGeom>
              <a:blipFill>
                <a:blip r:embed="rId2"/>
                <a:stretch>
                  <a:fillRect l="-2016" t="-3680" r="-465" b="-3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electric transformer pic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6672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Rectifier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8208912" cy="2492990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3300"/>
                </a:solidFill>
              </a:rPr>
              <a:t>R</a:t>
            </a:r>
            <a:r>
              <a:rPr lang="en-US" sz="2400" dirty="0" smtClean="0">
                <a:solidFill>
                  <a:srgbClr val="FF3300"/>
                </a:solidFill>
              </a:rPr>
              <a:t>ectifier </a:t>
            </a:r>
            <a:r>
              <a:rPr lang="en-US" sz="2400" dirty="0"/>
              <a:t>changes </a:t>
            </a:r>
            <a:r>
              <a:rPr lang="en-US" sz="2400" dirty="0" smtClean="0"/>
              <a:t>AC </a:t>
            </a:r>
            <a:r>
              <a:rPr lang="en-US" sz="2400" dirty="0"/>
              <a:t>to </a:t>
            </a:r>
            <a:r>
              <a:rPr lang="en-US" sz="2400" dirty="0" smtClean="0"/>
              <a:t>DC; </a:t>
            </a:r>
            <a:r>
              <a:rPr lang="en-US" sz="2400" dirty="0"/>
              <a:t>this is one of the simplest and most important applications of </a:t>
            </a:r>
            <a:r>
              <a:rPr lang="en-US" sz="2400" dirty="0" smtClean="0">
                <a:solidFill>
                  <a:srgbClr val="FF3300"/>
                </a:solidFill>
              </a:rPr>
              <a:t>Diodes.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/>
              <a:t>The simplest circuit is shown </a:t>
            </a:r>
            <a:r>
              <a:rPr lang="en-US" sz="2000" dirty="0" smtClean="0"/>
              <a:t>in below (</a:t>
            </a:r>
            <a:r>
              <a:rPr lang="en-US" sz="2000" i="1" dirty="0" smtClean="0">
                <a:solidFill>
                  <a:srgbClr val="FF3300"/>
                </a:solidFill>
              </a:rPr>
              <a:t>half-wave </a:t>
            </a:r>
            <a:r>
              <a:rPr lang="en-US" sz="2000" i="1" dirty="0">
                <a:solidFill>
                  <a:srgbClr val="FF3300"/>
                </a:solidFill>
              </a:rPr>
              <a:t>rectifier</a:t>
            </a:r>
            <a:r>
              <a:rPr lang="en-US" sz="2000" dirty="0">
                <a:solidFill>
                  <a:srgbClr val="FF3300"/>
                </a:solidFill>
              </a:rPr>
              <a:t> </a:t>
            </a:r>
            <a:r>
              <a:rPr lang="en-US" sz="2000" dirty="0" smtClean="0"/>
              <a:t>) The </a:t>
            </a:r>
            <a:r>
              <a:rPr lang="en-US" sz="2000" dirty="0"/>
              <a:t>“ac” symbol represents a source of </a:t>
            </a:r>
            <a:r>
              <a:rPr lang="en-US" sz="2000" dirty="0" smtClean="0"/>
              <a:t>ac voltage</a:t>
            </a:r>
            <a:r>
              <a:rPr lang="en-US" sz="2000" dirty="0"/>
              <a:t>; </a:t>
            </a:r>
            <a:r>
              <a:rPr lang="en-US" sz="2000" dirty="0" smtClean="0"/>
              <a:t>in electronic </a:t>
            </a:r>
            <a:r>
              <a:rPr lang="en-US" sz="2000" dirty="0"/>
              <a:t>circuits it is usually provided </a:t>
            </a:r>
            <a:r>
              <a:rPr lang="en-US" sz="2000" dirty="0" smtClean="0"/>
              <a:t>by a transformer</a:t>
            </a:r>
            <a:r>
              <a:rPr lang="en-US" sz="2000" dirty="0"/>
              <a:t>, powered from the </a:t>
            </a:r>
            <a:r>
              <a:rPr lang="en-US" sz="2000" dirty="0" smtClean="0"/>
              <a:t>ac power line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/>
              <a:t>Another rectifier circuit, a </a:t>
            </a:r>
            <a:r>
              <a:rPr lang="en-US" sz="2000" dirty="0" smtClean="0"/>
              <a:t>(</a:t>
            </a:r>
            <a:r>
              <a:rPr lang="en-US" sz="2000" i="1" dirty="0" smtClean="0">
                <a:solidFill>
                  <a:srgbClr val="FF3300"/>
                </a:solidFill>
              </a:rPr>
              <a:t>full-wave bridge</a:t>
            </a:r>
            <a:r>
              <a:rPr lang="en-US" sz="2000" dirty="0" smtClean="0"/>
              <a:t>)shown below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solidFill>
                <a:srgbClr val="FF33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864" y="3789040"/>
            <a:ext cx="2993193" cy="1573186"/>
          </a:xfrm>
          <a:prstGeom prst="rect">
            <a:avLst/>
          </a:prstGeom>
        </p:spPr>
      </p:pic>
      <p:pic>
        <p:nvPicPr>
          <p:cNvPr id="3074" name="Picture 2" descr="https://www.westfloridacomponents.com/mm5/graphics/F12/GBL02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22" y="44234"/>
            <a:ext cx="1416253" cy="15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ictures of rectifier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64" y="44234"/>
            <a:ext cx="1512558" cy="15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ictures of rectifiers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8" y="44234"/>
            <a:ext cx="1718679" cy="15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3933056"/>
            <a:ext cx="2562767" cy="161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345" y="5445224"/>
            <a:ext cx="4173655" cy="1281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" y="5598239"/>
            <a:ext cx="4344368" cy="11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360" y="476672"/>
            <a:ext cx="51917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 smtClean="0">
                <a:solidFill>
                  <a:srgbClr val="0091EA"/>
                </a:solidFill>
                <a:latin typeface="Forte" panose="03060902040502070203" pitchFamily="66" charset="0"/>
                <a:ea typeface="Roboto Slab"/>
                <a:cs typeface="Roboto Slab"/>
                <a:sym typeface="Roboto Slab"/>
              </a:rPr>
              <a:t>Rectifier</a:t>
            </a:r>
            <a:endParaRPr lang="en-US" sz="4800" dirty="0">
              <a:solidFill>
                <a:srgbClr val="0091EA"/>
              </a:solidFill>
              <a:latin typeface="Forte" panose="03060902040502070203" pitchFamily="66" charset="0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3891" y="1483054"/>
            <a:ext cx="4896692" cy="2862322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 smtClean="0"/>
              <a:t>A Bridge rectifier passes </a:t>
            </a:r>
            <a:r>
              <a:rPr lang="en-US" sz="2000" dirty="0"/>
              <a:t>the negative half cycles through </a:t>
            </a:r>
            <a:r>
              <a:rPr lang="en-US" sz="2000" i="1" dirty="0"/>
              <a:t>D</a:t>
            </a:r>
            <a:r>
              <a:rPr lang="en-US" sz="2000" dirty="0"/>
              <a:t>1 and </a:t>
            </a:r>
            <a:r>
              <a:rPr lang="en-US" sz="2000" i="1" dirty="0"/>
              <a:t>D</a:t>
            </a:r>
            <a:r>
              <a:rPr lang="en-US" sz="2000" dirty="0"/>
              <a:t>2 with a sign reversal </a:t>
            </a:r>
            <a:r>
              <a:rPr lang="en-US" sz="2000" dirty="0" smtClean="0"/>
              <a:t>and</a:t>
            </a:r>
            <a:r>
              <a:rPr lang="en-US" sz="2000" dirty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positive half cycles through </a:t>
            </a:r>
            <a:r>
              <a:rPr lang="en-US" sz="2000" i="1" dirty="0"/>
              <a:t>D</a:t>
            </a:r>
            <a:r>
              <a:rPr lang="en-US" sz="2000" dirty="0"/>
              <a:t>3 and </a:t>
            </a:r>
            <a:r>
              <a:rPr lang="en-US" sz="2000" i="1" dirty="0"/>
              <a:t>D</a:t>
            </a:r>
            <a:r>
              <a:rPr lang="en-US" sz="2000" dirty="0"/>
              <a:t>4 with </a:t>
            </a:r>
            <a:r>
              <a:rPr lang="en-US" sz="2000" dirty="0" smtClean="0"/>
              <a:t>no sign reversal.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 smtClean="0"/>
              <a:t>Also remember that the beak voltage of the output is reduced by 2</a:t>
            </a:r>
            <a:r>
              <a:rPr lang="en-US" sz="2000" dirty="0" smtClean="0">
                <a:solidFill>
                  <a:srgbClr val="FF3300"/>
                </a:solidFill>
              </a:rPr>
              <a:t>VD</a:t>
            </a:r>
            <a:r>
              <a:rPr lang="en-US" sz="1500" dirty="0" smtClean="0">
                <a:solidFill>
                  <a:srgbClr val="FF3300"/>
                </a:solidFill>
              </a:rPr>
              <a:t>on </a:t>
            </a:r>
            <a:r>
              <a:rPr lang="en-US" sz="2000" dirty="0" smtClean="0">
                <a:solidFill>
                  <a:srgbClr val="FF3300"/>
                </a:solidFill>
              </a:rPr>
              <a:t>because, </a:t>
            </a:r>
            <a:r>
              <a:rPr lang="en-US" sz="2000" dirty="0" smtClean="0"/>
              <a:t>always </a:t>
            </a:r>
            <a:r>
              <a:rPr lang="en-US" sz="2000" dirty="0"/>
              <a:t>there are two diodes are always in series </a:t>
            </a:r>
            <a:r>
              <a:rPr lang="en-US" sz="2000" dirty="0" smtClean="0"/>
              <a:t>with the input.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83" y="2382"/>
            <a:ext cx="4114770" cy="47525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520" y="4736980"/>
            <a:ext cx="7793266" cy="1631216"/>
          </a:xfrm>
          <a:prstGeom prst="rect">
            <a:avLst/>
          </a:prstGeom>
          <a:solidFill>
            <a:schemeClr val="bg1"/>
          </a:solidFill>
        </p:spPr>
        <p:txBody>
          <a:bodyPr wrap="square" numCol="1" spcCol="720000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 smtClean="0"/>
              <a:t>Rectifiers don’t </a:t>
            </a:r>
            <a:r>
              <a:rPr lang="en-US" sz="2000" dirty="0"/>
              <a:t>not produce a useful </a:t>
            </a:r>
            <a:r>
              <a:rPr lang="en-US" sz="2000" dirty="0" smtClean="0"/>
              <a:t>output. Unlike </a:t>
            </a:r>
            <a:r>
              <a:rPr lang="en-US" sz="2000" dirty="0"/>
              <a:t>a battery, the rectifier </a:t>
            </a:r>
            <a:r>
              <a:rPr lang="en-US" sz="2000" dirty="0">
                <a:solidFill>
                  <a:srgbClr val="FF0000"/>
                </a:solidFill>
              </a:rPr>
              <a:t>generates an output that varies considerably with </a:t>
            </a:r>
            <a:r>
              <a:rPr lang="en-US" sz="2000" dirty="0" smtClean="0">
                <a:solidFill>
                  <a:srgbClr val="FF0000"/>
                </a:solidFill>
              </a:rPr>
              <a:t>time</a:t>
            </a:r>
            <a:r>
              <a:rPr lang="en-US" sz="2000" dirty="0" smtClean="0"/>
              <a:t> and cannot </a:t>
            </a:r>
            <a:r>
              <a:rPr lang="en-US" sz="2000" dirty="0"/>
              <a:t>supply power to electronic devices. </a:t>
            </a:r>
            <a:endParaRPr lang="en-US" sz="2000" dirty="0" smtClean="0"/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 smtClean="0"/>
              <a:t>We </a:t>
            </a:r>
            <a:r>
              <a:rPr lang="en-US" sz="2000" dirty="0"/>
              <a:t>must therefore attempt to create a </a:t>
            </a:r>
            <a:r>
              <a:rPr lang="en-US" sz="2000" dirty="0" smtClean="0"/>
              <a:t>constant output</a:t>
            </a:r>
            <a:r>
              <a:rPr lang="en-US" sz="2000" dirty="0"/>
              <a:t>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SzPct val="125000"/>
              <a:buFont typeface="Wingdings" panose="05000000000000000000" pitchFamily="2" charset="2"/>
              <a:buChar char="q"/>
            </a:pPr>
            <a:r>
              <a:rPr lang="en-US" sz="2000" dirty="0"/>
              <a:t>Fortunately, a simple modification solves the </a:t>
            </a:r>
            <a:r>
              <a:rPr lang="en-US" sz="2000" dirty="0" smtClean="0"/>
              <a:t>problem.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763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11485</TotalTime>
  <Words>627</Words>
  <Application>Microsoft Office PowerPoint</Application>
  <PresentationFormat>On-screen Show (4:3)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Times New Roman</vt:lpstr>
      <vt:lpstr>Cambria Math</vt:lpstr>
      <vt:lpstr>Arial</vt:lpstr>
      <vt:lpstr>Wingdings</vt:lpstr>
      <vt:lpstr>Roboto Slab</vt:lpstr>
      <vt:lpstr>Source Sans Pro</vt:lpstr>
      <vt:lpstr>Forte</vt:lpstr>
      <vt:lpstr>TimesTen-Roman</vt:lpstr>
      <vt:lpstr>Cordelia template</vt:lpstr>
      <vt:lpstr>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  Ch. 4: Combinational Logic Lecture #1  Ahmed Saleh   Thanks for Dr. Waleed A. Yousef</dc:title>
  <dc:creator>ahmed saleh</dc:creator>
  <cp:lastModifiedBy>Ahmed Saleh</cp:lastModifiedBy>
  <cp:revision>227</cp:revision>
  <dcterms:modified xsi:type="dcterms:W3CDTF">2019-04-11T10:30:50Z</dcterms:modified>
</cp:coreProperties>
</file>